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9"/>
  </p:notesMasterIdLst>
  <p:sldIdLst>
    <p:sldId id="434" r:id="rId3"/>
    <p:sldId id="435" r:id="rId4"/>
    <p:sldId id="436" r:id="rId5"/>
    <p:sldId id="438" r:id="rId6"/>
    <p:sldId id="456" r:id="rId7"/>
    <p:sldId id="455" r:id="rId8"/>
    <p:sldId id="454" r:id="rId9"/>
    <p:sldId id="453" r:id="rId10"/>
    <p:sldId id="452" r:id="rId11"/>
    <p:sldId id="459" r:id="rId12"/>
    <p:sldId id="458" r:id="rId13"/>
    <p:sldId id="457" r:id="rId14"/>
    <p:sldId id="461" r:id="rId15"/>
    <p:sldId id="464" r:id="rId16"/>
    <p:sldId id="462" r:id="rId17"/>
    <p:sldId id="451" r:id="rId18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3" userDrawn="1">
          <p15:clr>
            <a:srgbClr val="A4A3A4"/>
          </p15:clr>
        </p15:guide>
        <p15:guide id="3" orient="horz" pos="1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AE8D"/>
    <a:srgbClr val="9DC3E6"/>
    <a:srgbClr val="F4B183"/>
    <a:srgbClr val="1C3259"/>
    <a:srgbClr val="FEFCD3"/>
    <a:srgbClr val="0075D3"/>
    <a:srgbClr val="00C3B6"/>
    <a:srgbClr val="F3C547"/>
    <a:srgbClr val="FC2A51"/>
    <a:srgbClr val="A5C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786" y="84"/>
      </p:cViewPr>
      <p:guideLst>
        <p:guide pos="3843"/>
        <p:guide orient="horz" pos="1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2D09-6E53-4EE3-94EA-323CDEEA173D}" type="datetimeFigureOut">
              <a:rPr lang="zh-CN" altLang="en-US" smtClean="0"/>
              <a:t>2025/2/24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3550C-0EAD-42A3-AC8C-7F87D0B3B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1232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2053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457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1867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03967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6284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849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2690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6804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5821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1267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9" name="同心圆 8"/>
          <p:cNvSpPr/>
          <p:nvPr userDrawn="1"/>
        </p:nvSpPr>
        <p:spPr>
          <a:xfrm>
            <a:off x="5063548" y="-1150190"/>
            <a:ext cx="1807995" cy="1735932"/>
          </a:xfrm>
          <a:prstGeom prst="donut">
            <a:avLst>
              <a:gd name="adj" fmla="val 10803"/>
            </a:avLst>
          </a:prstGeom>
          <a:solidFill>
            <a:schemeClr val="accent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8021255" y="-358816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366907" y="229122"/>
            <a:ext cx="4696641" cy="83394"/>
          </a:xfrm>
          <a:prstGeom prst="rec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6993038" y="229122"/>
            <a:ext cx="4832055" cy="83394"/>
          </a:xfrm>
          <a:prstGeom prst="rec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image" Target="../media/image4.png"/><Relationship Id="rId4" Type="http://schemas.openxmlformats.org/officeDocument/2006/relationships/tags" Target="../tags/tag5.xml"/><Relationship Id="rId9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870014" y="1490902"/>
            <a:ext cx="5037663" cy="83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>
                <a:ln>
                  <a:noFill/>
                </a:ln>
                <a:gradFill>
                  <a:gsLst>
                    <a:gs pos="100000">
                      <a:srgbClr val="89CA7D"/>
                    </a:gs>
                    <a:gs pos="0">
                      <a:srgbClr val="0B9FAE"/>
                    </a:gs>
                  </a:gsLst>
                  <a:lin ang="0" scaled="1"/>
                </a:gra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Online shop artist</a:t>
            </a:r>
            <a:endParaRPr kumimoji="0" lang="zh-CN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89CA7D"/>
                  </a:gs>
                  <a:gs pos="0">
                    <a:srgbClr val="0B9FAE"/>
                  </a:gs>
                </a:gsLst>
                <a:lin ang="0" scaled="1"/>
              </a:gra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870014" y="2216492"/>
            <a:ext cx="495373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smtClean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 </a:t>
            </a:r>
            <a:r>
              <a:rPr kumimoji="0" lang="zh-CN" altLang="en-US" sz="6000" b="1" i="0" u="none" strike="noStrike" kern="1200" cap="none" spc="0" normalizeH="0" baseline="0" noProof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店 美 </a:t>
            </a:r>
            <a:r>
              <a:rPr kumimoji="0" lang="zh-CN" altLang="en-US" sz="6000" b="1" i="0" u="none" strike="noStrike" kern="1200" cap="none" spc="0" normalizeH="0" baseline="0" noProof="0" smtClean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</a:t>
            </a:r>
            <a:endParaRPr kumimoji="0" lang="zh-CN" altLang="en-US" sz="6000" b="1" i="0" u="none" strike="noStrike" kern="1200" cap="none" spc="0" normalizeH="0" baseline="0" noProof="0">
              <a:ln>
                <a:noFill/>
              </a:ln>
              <a:solidFill>
                <a:srgbClr val="0B9FA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kumimoji="0" lang="zh-CN" altLang="en-US" sz="2000" b="1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1" grpId="0"/>
      <p:bldP spid="42" grpId="0"/>
      <p:bldP spid="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76377" y="987801"/>
            <a:ext cx="10311016" cy="142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、常用的图层样式效果介绍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+mn-ea"/>
              </a:rPr>
              <a:t>　　</a:t>
            </a:r>
            <a:r>
              <a:rPr lang="zh-CN" altLang="en-US" sz="2000" dirty="0">
                <a:latin typeface="+mn-ea"/>
              </a:rPr>
              <a:t> （</a:t>
            </a:r>
            <a:r>
              <a:rPr lang="en-US" altLang="zh-CN" sz="2000" dirty="0">
                <a:latin typeface="+mn-ea"/>
              </a:rPr>
              <a:t>5</a:t>
            </a:r>
            <a:r>
              <a:rPr lang="zh-CN" altLang="en-US" sz="2000" dirty="0">
                <a:latin typeface="+mn-ea"/>
              </a:rPr>
              <a:t>）“外发光”效果：为图层内容的边缘以外添加发光效果。具体参数设置的界面如左下图所示，设置好的样式如下图所示：</a:t>
            </a:r>
            <a:endParaRPr lang="zh-CN" altLang="zh-CN" sz="2000" dirty="0"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96940" y="285461"/>
            <a:ext cx="3982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zihun59hao-chuangcuhei" panose="00000500000000000000" pitchFamily="2" charset="-122"/>
                <a:ea typeface="zihun59hao-chuangcuhei" panose="00000500000000000000" pitchFamily="2" charset="-122"/>
                <a:sym typeface="zihun59hao-chuangcuhei" panose="00000500000000000000" pitchFamily="2" charset="-122"/>
              </a:rPr>
              <a:t>添加图层样式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zihun59hao-chuangcuhei" panose="00000500000000000000" pitchFamily="2" charset="-122"/>
              <a:ea typeface="zihun59hao-chuangcuhei" panose="00000500000000000000" pitchFamily="2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4323" y="2533577"/>
            <a:ext cx="4711094" cy="3092780"/>
          </a:xfrm>
          <a:prstGeom prst="rect">
            <a:avLst/>
          </a:prstGeom>
        </p:spPr>
      </p:pic>
      <p:pic>
        <p:nvPicPr>
          <p:cNvPr id="26" name="图片 25" descr="Graphic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84893" y="3399338"/>
            <a:ext cx="3342286" cy="172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926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76377" y="987801"/>
            <a:ext cx="423445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000" dirty="0">
                <a:latin typeface="宋体" panose="02010600030101010101" pitchFamily="2" charset="-122"/>
              </a:rPr>
              <a:t>、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要求：</a:t>
            </a: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    （</a:t>
            </a:r>
            <a:r>
              <a:rPr lang="en-US" altLang="zh-CN" sz="2000" dirty="0">
                <a:latin typeface="宋体" panose="02010600030101010101" pitchFamily="2" charset="-122"/>
              </a:rPr>
              <a:t>1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）下面我们要利用文字工具（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T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）添加文字，并添加图层样式（</a:t>
            </a:r>
            <a:r>
              <a:rPr lang="en-US" altLang="zh-CN" sz="2000" dirty="0" err="1">
                <a:latin typeface="宋体" panose="02010600030101010101" pitchFamily="2" charset="-122"/>
                <a:ea typeface="宋体" panose="02010600030101010101" pitchFamily="2" charset="-122"/>
              </a:rPr>
              <a:t>fx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），设计出右图中所呈现的文字效果。</a:t>
            </a: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000" dirty="0">
                <a:latin typeface="宋体" panose="02010600030101010101" pitchFamily="2" charset="-122"/>
              </a:rPr>
              <a:t>（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000" dirty="0">
                <a:latin typeface="宋体" panose="02010600030101010101" pitchFamily="2" charset="-122"/>
              </a:rPr>
              <a:t>）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利用钢笔工具抠出茶杯，添加绿色的图形。</a:t>
            </a: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000" dirty="0">
                <a:latin typeface="宋体" panose="02010600030101010101" pitchFamily="2" charset="-122"/>
              </a:rPr>
              <a:t>（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000" dirty="0">
                <a:latin typeface="宋体" panose="02010600030101010101" pitchFamily="2" charset="-122"/>
              </a:rPr>
              <a:t>）设计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好如右图所</a:t>
            </a:r>
            <a:r>
              <a:rPr lang="zh-CN" altLang="en-US" sz="2000" dirty="0">
                <a:latin typeface="宋体" panose="02010600030101010101" pitchFamily="2" charset="-122"/>
              </a:rPr>
              <a:t>示的热水壶矢量主图。</a:t>
            </a: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96940" y="285461"/>
            <a:ext cx="3982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zihun59hao-chuangcuhei" panose="00000500000000000000" pitchFamily="2" charset="-122"/>
                <a:ea typeface="zihun59hao-chuangcuhei" panose="00000500000000000000" pitchFamily="2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热水壶矢量主图设计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zihun59hao-chuangcuhei" panose="00000500000000000000" pitchFamily="2" charset="-122"/>
              <a:ea typeface="zihun59hao-chuangcuhei" panose="00000500000000000000" pitchFamily="2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5343" y="1207632"/>
            <a:ext cx="4299419" cy="428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18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7696940" y="285461"/>
            <a:ext cx="3982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zihun59hao-chuangcuhei" panose="00000500000000000000" pitchFamily="2" charset="-122"/>
                <a:ea typeface="zihun59hao-chuangcuhei" panose="00000500000000000000" pitchFamily="2" charset="-122"/>
                <a:sym typeface="zihun59hao-chuangcuhei" panose="00000500000000000000" pitchFamily="2" charset="-122"/>
              </a:rPr>
              <a:t>添加图层样式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zihun59hao-chuangcuhei" panose="00000500000000000000" pitchFamily="2" charset="-122"/>
              <a:ea typeface="zihun59hao-chuangcuhei" panose="00000500000000000000" pitchFamily="2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7696940" y="2092215"/>
            <a:ext cx="3265118" cy="2520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步骤二：新建图层，利用钢笔工具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画出如图所示的一个路径，点击右键选择“建立选区”，在“编辑”菜单中选择“填充”，选择相应的颜色即可。    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133" y="1871762"/>
            <a:ext cx="6024023" cy="324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51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7696940" y="285461"/>
            <a:ext cx="3982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zihun59hao-chuangcuhei" panose="00000500000000000000" pitchFamily="2" charset="-122"/>
                <a:ea typeface="zihun59hao-chuangcuhei" panose="00000500000000000000" pitchFamily="2" charset="-122"/>
                <a:sym typeface="zihun59hao-chuangcuhei" panose="00000500000000000000" pitchFamily="2" charset="-122"/>
              </a:rPr>
              <a:t>添加图层样式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zihun59hao-chuangcuhei" panose="00000500000000000000" pitchFamily="2" charset="-122"/>
              <a:ea typeface="zihun59hao-chuangcuhei" panose="00000500000000000000" pitchFamily="2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8310716" y="2355261"/>
            <a:ext cx="3265118" cy="1689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步骤四：利用钢笔工具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，抠出茶杯图形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，粘贴过来，利用</a:t>
            </a:r>
            <a:r>
              <a:rPr lang="en-US" altLang="zh-CN" dirty="0" err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Ctrl+T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，调整大小并放到合适的位置上，如图所示。    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883" y="1659961"/>
            <a:ext cx="7326057" cy="394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0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7696940" y="285461"/>
            <a:ext cx="3982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zihun59hao-chuangcuhei" panose="00000500000000000000" pitchFamily="2" charset="-122"/>
                <a:ea typeface="zihun59hao-chuangcuhei" panose="00000500000000000000" pitchFamily="2" charset="-122"/>
                <a:sym typeface="zihun59hao-chuangcuhei" panose="00000500000000000000" pitchFamily="2" charset="-122"/>
              </a:rPr>
              <a:t>添加图层样式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zihun59hao-chuangcuhei" panose="00000500000000000000" pitchFamily="2" charset="-122"/>
              <a:ea typeface="zihun59hao-chuangcuhei" panose="00000500000000000000" pitchFamily="2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8223033" y="2272608"/>
            <a:ext cx="3265118" cy="1689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步骤六：利用文字工具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，添加其余文字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，应用</a:t>
            </a:r>
            <a:r>
              <a:rPr lang="en-US" altLang="zh-CN" dirty="0" err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Ctrl+T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，调整大小并放到合适的位置上，如图所示。    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133" y="1745245"/>
            <a:ext cx="7009484" cy="377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75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7696940" y="285461"/>
            <a:ext cx="3982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zihun59hao-chuangcuhei" panose="00000500000000000000" pitchFamily="2" charset="-122"/>
                <a:ea typeface="zihun59hao-chuangcuhei" panose="00000500000000000000" pitchFamily="2" charset="-122"/>
                <a:sym typeface="zihun59hao-chuangcuhei" panose="00000500000000000000" pitchFamily="2" charset="-122"/>
              </a:rPr>
              <a:t>添加图层样式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zihun59hao-chuangcuhei" panose="00000500000000000000" pitchFamily="2" charset="-122"/>
              <a:ea typeface="zihun59hao-chuangcuhei" panose="00000500000000000000" pitchFamily="2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1212060" y="2254686"/>
            <a:ext cx="94117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总结：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    本节课主要学习了图层样式的设置以及热水壶矢量主图案例的设计，在本案例中，用到了钢笔工具抠图、图层样式的设置等内容，希望同学们好好的练习，从而掌握制作主图的工具和实用技巧。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886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3914168" y="2251388"/>
            <a:ext cx="436366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1" i="0" u="none" strike="noStrike" kern="1200" cap="none" spc="0" normalizeH="0" baseline="0" noProof="0" smtClean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谢谢！</a:t>
            </a:r>
            <a:endParaRPr kumimoji="0" lang="zh-CN" altLang="en-US" sz="6600" b="1" i="0" u="none" strike="noStrike" kern="1200" cap="none" spc="0" normalizeH="0" baseline="0" noProof="0">
              <a:ln>
                <a:noFill/>
              </a:ln>
              <a:solidFill>
                <a:srgbClr val="0B9FA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kumimoji="0" lang="zh-CN" altLang="en-US" sz="2000" b="1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99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2" grpId="0"/>
      <p:bldP spid="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同心圆 17"/>
          <p:cNvSpPr/>
          <p:nvPr/>
        </p:nvSpPr>
        <p:spPr>
          <a:xfrm>
            <a:off x="3024837" y="6057360"/>
            <a:ext cx="6364299" cy="6110630"/>
          </a:xfrm>
          <a:prstGeom prst="donut">
            <a:avLst/>
          </a:prstGeom>
          <a:solidFill>
            <a:srgbClr val="89CA7F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9" name="同心圆 18"/>
          <p:cNvSpPr/>
          <p:nvPr/>
        </p:nvSpPr>
        <p:spPr>
          <a:xfrm>
            <a:off x="-6456827" y="-170677"/>
            <a:ext cx="7133747" cy="6849409"/>
          </a:xfrm>
          <a:prstGeom prst="donut">
            <a:avLst/>
          </a:prstGeom>
          <a:solidFill>
            <a:srgbClr val="0B9FAE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174686" y="1977225"/>
            <a:ext cx="276061" cy="1951376"/>
            <a:chOff x="1288882" y="567159"/>
            <a:chExt cx="1078196" cy="4097438"/>
          </a:xfrm>
        </p:grpSpPr>
        <p:cxnSp>
          <p:nvCxnSpPr>
            <p:cNvPr id="23" name="直线连接符 22"/>
            <p:cNvCxnSpPr/>
            <p:nvPr/>
          </p:nvCxnSpPr>
          <p:spPr>
            <a:xfrm>
              <a:off x="1288882" y="674797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/>
            <p:cNvCxnSpPr/>
            <p:nvPr/>
          </p:nvCxnSpPr>
          <p:spPr>
            <a:xfrm>
              <a:off x="1317763" y="567159"/>
              <a:ext cx="0" cy="4097438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/>
            <p:cNvCxnSpPr/>
            <p:nvPr/>
          </p:nvCxnSpPr>
          <p:spPr>
            <a:xfrm>
              <a:off x="1288882" y="4571619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2802196" y="3203226"/>
            <a:ext cx="6665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5400" dirty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</a:t>
            </a:r>
            <a:r>
              <a:rPr lang="zh-CN" altLang="en-US" sz="5400" dirty="0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水壶矢量主图设计</a:t>
            </a:r>
            <a:endParaRPr lang="zh-CN" altLang="en-US" sz="5400" dirty="0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468314" y="1993181"/>
            <a:ext cx="5182348" cy="673050"/>
          </a:xfrm>
          <a:prstGeom prst="roundRect">
            <a:avLst>
              <a:gd name="adj" fmla="val 30187"/>
            </a:avLst>
          </a:prstGeom>
          <a:gradFill>
            <a:gsLst>
              <a:gs pos="100000">
                <a:srgbClr val="0B9FAE"/>
              </a:gs>
              <a:gs pos="0">
                <a:srgbClr val="89CA7D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81281" y="2006541"/>
            <a:ext cx="4556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3600" b="1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   </a:t>
            </a:r>
            <a:r>
              <a:rPr lang="zh-CN" altLang="en-US"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任务一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409073" y="7408079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grpSp>
        <p:nvGrpSpPr>
          <p:cNvPr id="26" name="组合 25"/>
          <p:cNvGrpSpPr/>
          <p:nvPr/>
        </p:nvGrpSpPr>
        <p:grpSpPr>
          <a:xfrm flipH="1">
            <a:off x="9550803" y="1988800"/>
            <a:ext cx="321086" cy="1951376"/>
            <a:chOff x="1288882" y="591464"/>
            <a:chExt cx="1078196" cy="4097438"/>
          </a:xfrm>
        </p:grpSpPr>
        <p:cxnSp>
          <p:nvCxnSpPr>
            <p:cNvPr id="27" name="直线连接符 26"/>
            <p:cNvCxnSpPr/>
            <p:nvPr/>
          </p:nvCxnSpPr>
          <p:spPr>
            <a:xfrm>
              <a:off x="1288882" y="674798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>
              <a:off x="1317764" y="591464"/>
              <a:ext cx="0" cy="4097438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/>
            <p:nvPr/>
          </p:nvCxnSpPr>
          <p:spPr>
            <a:xfrm>
              <a:off x="1288882" y="4595924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同心圆 29"/>
          <p:cNvSpPr/>
          <p:nvPr/>
        </p:nvSpPr>
        <p:spPr>
          <a:xfrm>
            <a:off x="11446302" y="-170678"/>
            <a:ext cx="7133747" cy="6849409"/>
          </a:xfrm>
          <a:prstGeom prst="donut">
            <a:avLst/>
          </a:prstGeom>
          <a:solidFill>
            <a:srgbClr val="89CA7D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 rot="2166230">
            <a:off x="2458407" y="3156426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9494711" y="4052806"/>
            <a:ext cx="648072" cy="648072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494836" y="5223236"/>
            <a:ext cx="417028" cy="417028"/>
          </a:xfrm>
          <a:prstGeom prst="ellipse">
            <a:avLst/>
          </a:prstGeom>
          <a:solidFill>
            <a:srgbClr val="32AC9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 rot="2166230">
            <a:off x="1533604" y="269859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 rot="2166230">
            <a:off x="1533688" y="931129"/>
            <a:ext cx="252991" cy="252991"/>
          </a:xfrm>
          <a:prstGeom prst="ellipse">
            <a:avLst/>
          </a:prstGeom>
          <a:solidFill>
            <a:srgbClr val="65BE8B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0496511" y="3679295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987083" y="5178771"/>
            <a:ext cx="505983" cy="505983"/>
          </a:xfrm>
          <a:prstGeom prst="ellipse">
            <a:avLst/>
          </a:prstGeom>
          <a:solidFill>
            <a:srgbClr val="4BB4B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 rot="2166230">
            <a:off x="2100770" y="836482"/>
            <a:ext cx="505983" cy="505983"/>
          </a:xfrm>
          <a:prstGeom prst="ellipse">
            <a:avLst/>
          </a:prstGeom>
          <a:solidFill>
            <a:srgbClr val="58B99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 rot="2166230">
            <a:off x="1160223" y="1677006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 rot="2166230">
            <a:off x="1533833" y="1923517"/>
            <a:ext cx="648072" cy="648072"/>
          </a:xfrm>
          <a:prstGeom prst="ellipse">
            <a:avLst/>
          </a:prstGeom>
          <a:solidFill>
            <a:srgbClr val="0B9FAE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 rot="2166230">
            <a:off x="1160223" y="3366741"/>
            <a:ext cx="252991" cy="252991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9269455" y="3091804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6" grpId="0"/>
      <p:bldP spid="9" grpId="0" animBg="1"/>
      <p:bldP spid="15" grpId="0"/>
      <p:bldP spid="30" grpId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  <p:bldP spid="42" grpId="0" bldLvl="0" animBg="1"/>
      <p:bldP spid="43" grpId="0" bldLvl="0" animBg="1"/>
      <p:bldP spid="4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直角三角形 2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5" name="PA-文本框 6"/>
          <p:cNvSpPr txBox="1"/>
          <p:nvPr>
            <p:custDataLst>
              <p:tags r:id="rId2"/>
            </p:custDataLst>
          </p:nvPr>
        </p:nvSpPr>
        <p:spPr>
          <a:xfrm>
            <a:off x="916525" y="625642"/>
            <a:ext cx="5784157" cy="9233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 b="1">
                <a:solidFill>
                  <a:schemeClr val="bg1"/>
                </a:solidFill>
                <a:effectLst>
                  <a:outerShdw blurRad="431800" sx="102000" sy="102000" algn="ctr" rotWithShape="0">
                    <a:srgbClr val="F3757D"/>
                  </a:outerShdw>
                </a:effectLst>
                <a:latin typeface="Source Han Sans CN Heavy" panose="020B0500000000000000" pitchFamily="34" charset="-128"/>
                <a:ea typeface="Source Han Sans CN Heavy" panose="020B0500000000000000" pitchFamily="34" charset="-128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目录 </a:t>
            </a:r>
            <a:r>
              <a:rPr kumimoji="0" lang="en-US" altLang="zh-CN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CONTENT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9" name="PA-矩形 12"/>
          <p:cNvSpPr/>
          <p:nvPr>
            <p:custDataLst>
              <p:tags r:id="rId3"/>
            </p:custDataLst>
          </p:nvPr>
        </p:nvSpPr>
        <p:spPr>
          <a:xfrm>
            <a:off x="7333377" y="2589637"/>
            <a:ext cx="3282157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zihun59hao-chuangcuhei" panose="00000500000000000000" pitchFamily="2" charset="-122"/>
                <a:ea typeface="zihun59hao-chuangcuhei" panose="00000500000000000000" pitchFamily="2" charset="-122"/>
                <a:sym typeface="zihun59hao-chuangcuhei" panose="00000500000000000000" pitchFamily="2" charset="-122"/>
              </a:rPr>
              <a:t>添加图层样式</a:t>
            </a:r>
            <a:endParaRPr lang="zh-CN" altLang="zh-CN" sz="2400" b="1" kern="100" dirty="0">
              <a:solidFill>
                <a:schemeClr val="tx1">
                  <a:lumMod val="75000"/>
                  <a:lumOff val="25000"/>
                </a:schemeClr>
              </a:solidFill>
              <a:latin typeface="zihun59hao-chuangcuhei" panose="00000500000000000000" pitchFamily="2" charset="-122"/>
              <a:ea typeface="zihun59hao-chuangcuhei" panose="00000500000000000000" pitchFamily="2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sp>
        <p:nvSpPr>
          <p:cNvPr id="11" name="PA-矩形 14"/>
          <p:cNvSpPr/>
          <p:nvPr>
            <p:custDataLst>
              <p:tags r:id="rId4"/>
            </p:custDataLst>
          </p:nvPr>
        </p:nvSpPr>
        <p:spPr>
          <a:xfrm>
            <a:off x="7333377" y="4434969"/>
            <a:ext cx="4085820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r>
              <a:rPr lang="zh-CN" altLang="en-US" sz="24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zihun59hao-chuangcuhei" panose="00000500000000000000" pitchFamily="2" charset="-122"/>
                <a:ea typeface="zihun59hao-chuangcuhei" panose="00000500000000000000" pitchFamily="2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热水壶矢量主图设计</a:t>
            </a:r>
            <a:endParaRPr lang="zh-CN" altLang="zh-CN" sz="2400" b="1" kern="100" dirty="0">
              <a:solidFill>
                <a:schemeClr val="tx1">
                  <a:lumMod val="75000"/>
                  <a:lumOff val="25000"/>
                </a:schemeClr>
              </a:solidFill>
              <a:latin typeface="zihun59hao-chuangcuhei" panose="00000500000000000000" pitchFamily="2" charset="-122"/>
              <a:ea typeface="zihun59hao-chuangcuhei" panose="00000500000000000000" pitchFamily="2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25" y="2067920"/>
            <a:ext cx="4992872" cy="3328581"/>
          </a:xfrm>
          <a:prstGeom prst="rect">
            <a:avLst/>
          </a:prstGeom>
          <a:blipFill>
            <a:blip r:embed="rId10"/>
            <a:srcRect/>
            <a:stretch>
              <a:fillRect l="-8732" r="-8732"/>
            </a:stretch>
          </a:blipFill>
          <a:ln>
            <a:noFill/>
          </a:ln>
        </p:spPr>
      </p:pic>
      <p:sp>
        <p:nvSpPr>
          <p:cNvPr id="17" name="椭圆 16"/>
          <p:cNvSpPr/>
          <p:nvPr>
            <p:custDataLst>
              <p:tags r:id="rId5"/>
            </p:custDataLst>
          </p:nvPr>
        </p:nvSpPr>
        <p:spPr>
          <a:xfrm>
            <a:off x="6219437" y="2472142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椭圆 18"/>
          <p:cNvSpPr/>
          <p:nvPr>
            <p:custDataLst>
              <p:tags r:id="rId6"/>
            </p:custDataLst>
          </p:nvPr>
        </p:nvSpPr>
        <p:spPr>
          <a:xfrm>
            <a:off x="6219437" y="4270278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55 -0.04583 L 2.08333E-7 0.0002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4" y="229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5" grpId="1"/>
      <p:bldP spid="9" grpId="0"/>
      <p:bldP spid="11" grpId="0"/>
      <p:bldP spid="17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76377" y="2163198"/>
            <a:ext cx="10311016" cy="2351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2000" dirty="0">
                <a:latin typeface="微软雅黑" panose="020B0503020204020204" charset="-122"/>
                <a:ea typeface="微软雅黑" panose="020B0503020204020204" charset="-122"/>
              </a:rPr>
              <a:t>图层样式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简介</a:t>
            </a:r>
            <a:r>
              <a:rPr lang="zh-CN" altLang="en-US" sz="2000" dirty="0"/>
              <a:t>：图层样式是指</a:t>
            </a:r>
            <a:r>
              <a:rPr lang="en-US" altLang="zh-CN" sz="2000" dirty="0"/>
              <a:t>Photoshop</a:t>
            </a:r>
            <a:r>
              <a:rPr lang="zh-CN" altLang="en-US" sz="2000" dirty="0"/>
              <a:t>中的一项图层处理功能，能够大幅度提高设计者工作效率，是后期制作图片以期达到预定效果的重要手段之一。</a:t>
            </a:r>
            <a:endParaRPr lang="en-US" altLang="zh-CN" sz="2000" dirty="0"/>
          </a:p>
          <a:p>
            <a:pPr indent="0">
              <a:lnSpc>
                <a:spcPct val="150000"/>
              </a:lnSpc>
            </a:pPr>
            <a:r>
              <a:rPr lang="en-US" altLang="zh-CN" sz="2000" dirty="0"/>
              <a:t>2</a:t>
            </a:r>
            <a:r>
              <a:rPr lang="zh-CN" altLang="en-US" sz="2000" dirty="0"/>
              <a:t>、</a:t>
            </a:r>
            <a:r>
              <a:rPr lang="zh-CN" altLang="zh-CN" sz="2000" dirty="0">
                <a:latin typeface="微软雅黑" panose="020B0503020204020204" charset="-122"/>
                <a:ea typeface="微软雅黑" panose="020B0503020204020204" charset="-122"/>
              </a:rPr>
              <a:t>图层样式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应用目的</a:t>
            </a:r>
            <a:r>
              <a:rPr lang="zh-CN" altLang="en-US" sz="2000" dirty="0"/>
              <a:t>：功能强大，能够简单快捷地制作出各种立体投影，各种质感以及光景效果的图像特效。与不用图层样式的传统操作方法相比较，图层样式具有速度更快、效果更精确，更强的可编辑性等优势。</a:t>
            </a:r>
            <a:endParaRPr lang="zh-CN" altLang="en-US" sz="2000" dirty="0"/>
          </a:p>
        </p:txBody>
      </p:sp>
      <p:sp>
        <p:nvSpPr>
          <p:cNvPr id="17" name="矩形 16"/>
          <p:cNvSpPr/>
          <p:nvPr/>
        </p:nvSpPr>
        <p:spPr>
          <a:xfrm>
            <a:off x="7696940" y="285461"/>
            <a:ext cx="3982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zihun59hao-chuangcuhei" panose="00000500000000000000" pitchFamily="2" charset="-122"/>
                <a:ea typeface="zihun59hao-chuangcuhei" panose="00000500000000000000" pitchFamily="2" charset="-122"/>
                <a:sym typeface="zihun59hao-chuangcuhei" panose="00000500000000000000" pitchFamily="2" charset="-122"/>
              </a:rPr>
              <a:t>添加图层样式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zihun59hao-chuangcuhei" panose="00000500000000000000" pitchFamily="2" charset="-122"/>
              <a:ea typeface="zihun59hao-chuangcuhei" panose="00000500000000000000" pitchFamily="2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76377" y="2163198"/>
            <a:ext cx="418434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在“图层样式”对话框中，包含了</a:t>
            </a:r>
            <a:r>
              <a:rPr lang="en-US" altLang="zh-CN" sz="2000" dirty="0">
                <a:latin typeface="+mn-ea"/>
              </a:rPr>
              <a:t>3</a:t>
            </a:r>
            <a:r>
              <a:rPr lang="zh-CN" altLang="en-US" sz="2000" dirty="0">
                <a:latin typeface="+mn-ea"/>
              </a:rPr>
              <a:t>类共</a:t>
            </a:r>
            <a:r>
              <a:rPr lang="en-US" altLang="zh-CN" sz="2000" dirty="0">
                <a:latin typeface="+mn-ea"/>
              </a:rPr>
              <a:t>10</a:t>
            </a:r>
            <a:r>
              <a:rPr lang="zh-CN" altLang="en-US" sz="2000" dirty="0">
                <a:latin typeface="+mn-ea"/>
              </a:rPr>
              <a:t>个图层样式，各类图层样式集成于一个对话框中，其参数结构基本相似，右图为“描边”图层样式的基本设置界面。</a:t>
            </a:r>
            <a:endParaRPr lang="zh-CN" altLang="en-US" sz="2000" dirty="0"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96940" y="285461"/>
            <a:ext cx="3982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zihun59hao-chuangcuhei" panose="00000500000000000000" pitchFamily="2" charset="-122"/>
                <a:ea typeface="zihun59hao-chuangcuhei" panose="00000500000000000000" pitchFamily="2" charset="-122"/>
                <a:sym typeface="zihun59hao-chuangcuhei" panose="00000500000000000000" pitchFamily="2" charset="-122"/>
              </a:rPr>
              <a:t>添加图层样式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zihun59hao-chuangcuhei" panose="00000500000000000000" pitchFamily="2" charset="-122"/>
              <a:ea typeface="zihun59hao-chuangcuhei" panose="00000500000000000000" pitchFamily="2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8836" y="1678486"/>
            <a:ext cx="5818557" cy="3819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270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126689" y="1302775"/>
            <a:ext cx="101607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、常用的图层样式效果介绍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+mn-ea"/>
              </a:rPr>
              <a:t>　　</a:t>
            </a:r>
            <a:r>
              <a:rPr lang="zh-CN" altLang="en-US" sz="2000" dirty="0">
                <a:latin typeface="+mn-ea"/>
              </a:rPr>
              <a:t>（</a:t>
            </a:r>
            <a:r>
              <a:rPr lang="en-US" altLang="zh-CN" sz="2000" dirty="0">
                <a:latin typeface="+mn-ea"/>
              </a:rPr>
              <a:t>1</a:t>
            </a:r>
            <a:r>
              <a:rPr lang="zh-CN" altLang="en-US" sz="2000" dirty="0">
                <a:latin typeface="+mn-ea"/>
              </a:rPr>
              <a:t>）“斜面和浮雕”效果：通过在图层的边缘添加高光和暗调带，使得在图层的边缘产生立体斜面或浮雕效果。具体参数设置的界面如左下图所示，设置好的样式如下图所示：</a:t>
            </a:r>
            <a:endParaRPr lang="zh-CN" altLang="en-US" sz="2000" dirty="0"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96940" y="285461"/>
            <a:ext cx="3982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zihun59hao-chuangcuhei" panose="00000500000000000000" pitchFamily="2" charset="-122"/>
                <a:ea typeface="zihun59hao-chuangcuhei" panose="00000500000000000000" pitchFamily="2" charset="-122"/>
                <a:sym typeface="zihun59hao-chuangcuhei" panose="00000500000000000000" pitchFamily="2" charset="-122"/>
              </a:rPr>
              <a:t>添加图层样式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zihun59hao-chuangcuhei" panose="00000500000000000000" pitchFamily="2" charset="-122"/>
              <a:ea typeface="zihun59hao-chuangcuhei" panose="00000500000000000000" pitchFamily="2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0637" y="3148208"/>
            <a:ext cx="4044129" cy="2645643"/>
          </a:xfrm>
          <a:prstGeom prst="rect">
            <a:avLst/>
          </a:prstGeom>
        </p:spPr>
      </p:pic>
      <p:pic>
        <p:nvPicPr>
          <p:cNvPr id="16" name="图片 15" descr="Graphic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68282" y="3681091"/>
            <a:ext cx="3325140" cy="1579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908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76377" y="1273265"/>
            <a:ext cx="10311016" cy="142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、常用的图层样式效果介绍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+mn-ea"/>
              </a:rPr>
              <a:t>　　</a:t>
            </a:r>
            <a:r>
              <a:rPr lang="zh-CN" altLang="en-US" sz="2000" dirty="0">
                <a:latin typeface="+mn-ea"/>
              </a:rPr>
              <a:t> （</a:t>
            </a:r>
            <a:r>
              <a:rPr lang="en-US" altLang="zh-CN" sz="2000" dirty="0">
                <a:latin typeface="+mn-ea"/>
              </a:rPr>
              <a:t>2</a:t>
            </a:r>
            <a:r>
              <a:rPr lang="zh-CN" altLang="en-US" sz="2000" dirty="0">
                <a:latin typeface="+mn-ea"/>
              </a:rPr>
              <a:t>）“描边”效果</a:t>
            </a:r>
            <a:r>
              <a:rPr lang="en-US" altLang="zh-CN" sz="2000" dirty="0">
                <a:latin typeface="+mn-ea"/>
              </a:rPr>
              <a:t>:</a:t>
            </a:r>
            <a:r>
              <a:rPr lang="zh-CN" altLang="en-US" sz="2000" dirty="0">
                <a:latin typeface="+mn-ea"/>
              </a:rPr>
              <a:t>就是沿着层中非透明部分的边缘描边，这在实际应用中很常见。具体参数设置的界面如左下图所示，设置好的样式如下图所示：</a:t>
            </a:r>
            <a:endParaRPr lang="zh-CN" altLang="en-US" sz="2000" dirty="0"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96940" y="285461"/>
            <a:ext cx="3982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zihun59hao-chuangcuhei" panose="00000500000000000000" pitchFamily="2" charset="-122"/>
                <a:ea typeface="zihun59hao-chuangcuhei" panose="00000500000000000000" pitchFamily="2" charset="-122"/>
                <a:sym typeface="zihun59hao-chuangcuhei" panose="00000500000000000000" pitchFamily="2" charset="-122"/>
              </a:rPr>
              <a:t>添加图层样式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zihun59hao-chuangcuhei" panose="00000500000000000000" pitchFamily="2" charset="-122"/>
              <a:ea typeface="zihun59hao-chuangcuhei" panose="00000500000000000000" pitchFamily="2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3783" y="2858423"/>
            <a:ext cx="4768102" cy="314658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5185" y="3458992"/>
            <a:ext cx="3161905" cy="16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09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63643" y="1399110"/>
            <a:ext cx="10311016" cy="966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</a:pPr>
            <a:r>
              <a:rPr lang="en-US" altLang="zh-CN" sz="2000" dirty="0">
                <a:latin typeface="+mn-ea"/>
              </a:rPr>
              <a:t> </a:t>
            </a:r>
            <a:r>
              <a:rPr lang="zh-CN" altLang="zh-CN" sz="2000" dirty="0">
                <a:latin typeface="+mn-ea"/>
              </a:rPr>
              <a:t>（</a:t>
            </a:r>
            <a:r>
              <a:rPr lang="en-US" altLang="zh-CN" sz="2000" dirty="0">
                <a:latin typeface="+mn-ea"/>
              </a:rPr>
              <a:t>3</a:t>
            </a:r>
            <a:r>
              <a:rPr lang="zh-CN" altLang="zh-CN" sz="2000" dirty="0">
                <a:latin typeface="+mn-ea"/>
              </a:rPr>
              <a:t>）</a:t>
            </a:r>
            <a:r>
              <a:rPr lang="en-US" altLang="zh-CN" sz="2000" dirty="0">
                <a:latin typeface="+mn-ea"/>
              </a:rPr>
              <a:t>“</a:t>
            </a:r>
            <a:r>
              <a:rPr lang="zh-CN" altLang="zh-CN" sz="2000" dirty="0">
                <a:latin typeface="+mn-ea"/>
              </a:rPr>
              <a:t>内阴影</a:t>
            </a:r>
            <a:r>
              <a:rPr lang="en-US" altLang="zh-CN" sz="2000" dirty="0">
                <a:latin typeface="+mn-ea"/>
              </a:rPr>
              <a:t>”</a:t>
            </a:r>
            <a:r>
              <a:rPr lang="zh-CN" altLang="zh-CN" sz="2000" dirty="0">
                <a:latin typeface="+mn-ea"/>
              </a:rPr>
              <a:t>效果</a:t>
            </a:r>
            <a:r>
              <a:rPr lang="en-US" altLang="zh-CN" sz="2000" dirty="0">
                <a:latin typeface="+mn-ea"/>
              </a:rPr>
              <a:t>:</a:t>
            </a:r>
            <a:r>
              <a:rPr lang="zh-CN" altLang="zh-CN" sz="2000" dirty="0"/>
              <a:t>为图层添加位于图层内容边缘内的阴影，使得图层产生凹陷的视觉效果</a:t>
            </a:r>
            <a:r>
              <a:rPr lang="zh-CN" altLang="en-US" sz="2000" dirty="0"/>
              <a:t>。</a:t>
            </a:r>
            <a:r>
              <a:rPr lang="zh-CN" altLang="en-US" sz="2000" dirty="0">
                <a:latin typeface="+mn-ea"/>
              </a:rPr>
              <a:t>具体参数设置的界面如左下图所示，设置好的样式如下图所示：</a:t>
            </a:r>
            <a:endParaRPr lang="zh-CN" altLang="en-US" sz="2000" dirty="0"/>
          </a:p>
        </p:txBody>
      </p:sp>
      <p:sp>
        <p:nvSpPr>
          <p:cNvPr id="17" name="矩形 16"/>
          <p:cNvSpPr/>
          <p:nvPr/>
        </p:nvSpPr>
        <p:spPr>
          <a:xfrm>
            <a:off x="7696940" y="285461"/>
            <a:ext cx="3982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zihun59hao-chuangcuhei" panose="00000500000000000000" pitchFamily="2" charset="-122"/>
                <a:ea typeface="zihun59hao-chuangcuhei" panose="00000500000000000000" pitchFamily="2" charset="-122"/>
                <a:sym typeface="zihun59hao-chuangcuhei" panose="00000500000000000000" pitchFamily="2" charset="-122"/>
              </a:rPr>
              <a:t>添加图层样式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zihun59hao-chuangcuhei" panose="00000500000000000000" pitchFamily="2" charset="-122"/>
              <a:ea typeface="zihun59hao-chuangcuhei" panose="00000500000000000000" pitchFamily="2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3223" y="2439085"/>
            <a:ext cx="5383150" cy="3504513"/>
          </a:xfrm>
          <a:prstGeom prst="rect">
            <a:avLst/>
          </a:prstGeom>
        </p:spPr>
      </p:pic>
      <p:pic>
        <p:nvPicPr>
          <p:cNvPr id="16" name="图片 15" descr="Graphic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35988" y="3475566"/>
            <a:ext cx="3240095" cy="153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204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76377" y="987801"/>
            <a:ext cx="10311016" cy="142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、常用的图层样式效果介绍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+mn-ea"/>
              </a:rPr>
              <a:t>　　</a:t>
            </a:r>
            <a:r>
              <a:rPr lang="zh-CN" altLang="en-US" sz="2000" dirty="0">
                <a:latin typeface="+mn-ea"/>
              </a:rPr>
              <a:t> </a:t>
            </a:r>
            <a:r>
              <a:rPr lang="zh-CN" altLang="zh-CN" sz="2000" dirty="0">
                <a:latin typeface="+mn-ea"/>
              </a:rPr>
              <a:t>（</a:t>
            </a:r>
            <a:r>
              <a:rPr lang="en-US" altLang="zh-CN" sz="2000" dirty="0">
                <a:latin typeface="+mn-ea"/>
              </a:rPr>
              <a:t>4</a:t>
            </a:r>
            <a:r>
              <a:rPr lang="zh-CN" altLang="zh-CN" sz="2000" dirty="0">
                <a:latin typeface="+mn-ea"/>
              </a:rPr>
              <a:t>）</a:t>
            </a:r>
            <a:r>
              <a:rPr lang="zh-CN" altLang="en-US" sz="2000" dirty="0">
                <a:latin typeface="+mn-ea"/>
              </a:rPr>
              <a:t>“内发光”效果：在选中的图层内容边缘以内添加发光效果。具体参数设置的界面如左下图所示，设置好的样式如下图所示：</a:t>
            </a:r>
            <a:endParaRPr lang="zh-CN" altLang="zh-CN" sz="2000" dirty="0"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96940" y="285461"/>
            <a:ext cx="3982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zihun59hao-chuangcuhei" panose="00000500000000000000" pitchFamily="2" charset="-122"/>
                <a:ea typeface="zihun59hao-chuangcuhei" panose="00000500000000000000" pitchFamily="2" charset="-122"/>
                <a:sym typeface="zihun59hao-chuangcuhei" panose="00000500000000000000" pitchFamily="2" charset="-122"/>
              </a:rPr>
              <a:t>添加图层样式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zihun59hao-chuangcuhei" panose="00000500000000000000" pitchFamily="2" charset="-122"/>
              <a:ea typeface="zihun59hao-chuangcuhei" panose="00000500000000000000" pitchFamily="2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8916" y="2808400"/>
            <a:ext cx="4522093" cy="2961168"/>
          </a:xfrm>
          <a:prstGeom prst="rect">
            <a:avLst/>
          </a:prstGeom>
        </p:spPr>
      </p:pic>
      <p:pic>
        <p:nvPicPr>
          <p:cNvPr id="16" name="图片 15" descr="Graphic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29041" y="3259579"/>
            <a:ext cx="3342286" cy="155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245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灰商务工作汇报PPT模板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51724409448815,&quot;left&quot;:507.7188188976378,&quot;top&quot;:69.69661417322834,&quot;width&quot;:452.2443307086613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51724409448815,&quot;left&quot;:507.7188188976378,&quot;top&quot;:69.69661417322834,&quot;width&quot;:452.2443307086613}"/>
</p:tagLst>
</file>

<file path=ppt/theme/theme1.xml><?xml version="1.0" encoding="utf-8"?>
<a:theme xmlns:a="http://schemas.openxmlformats.org/drawingml/2006/main" name="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/>
        <a:ea typeface="iekie jianheiti"/>
        <a:cs typeface=""/>
      </a:majorFont>
      <a:minorFont>
        <a:latin typeface="iekie jianheiti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8">
      <a:dk1>
        <a:srgbClr val="000000"/>
      </a:dk1>
      <a:lt1>
        <a:srgbClr val="FFFFFF"/>
      </a:lt1>
      <a:dk2>
        <a:srgbClr val="FB481E"/>
      </a:dk2>
      <a:lt2>
        <a:srgbClr val="FFFFFF"/>
      </a:lt2>
      <a:accent1>
        <a:srgbClr val="FB481E"/>
      </a:accent1>
      <a:accent2>
        <a:srgbClr val="A50F00"/>
      </a:accent2>
      <a:accent3>
        <a:srgbClr val="F17C60"/>
      </a:accent3>
      <a:accent4>
        <a:srgbClr val="780000"/>
      </a:accent4>
      <a:accent5>
        <a:srgbClr val="CFDEE8"/>
      </a:accent5>
      <a:accent6>
        <a:srgbClr val="E9F0F4"/>
      </a:accent6>
      <a:hlink>
        <a:srgbClr val="FEFFFE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582</Words>
  <Application>Microsoft Office PowerPoint</Application>
  <PresentationFormat>宽屏</PresentationFormat>
  <Paragraphs>62</Paragraphs>
  <Slides>16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iekie jianheiti</vt:lpstr>
      <vt:lpstr>Source Han Sans CN Normal</vt:lpstr>
      <vt:lpstr>zihun59hao-chuangcuhei</vt:lpstr>
      <vt:lpstr>等线</vt:lpstr>
      <vt:lpstr>等线 Light</vt:lpstr>
      <vt:lpstr>黑体</vt:lpstr>
      <vt:lpstr>宋体</vt:lpstr>
      <vt:lpstr>微软雅黑</vt:lpstr>
      <vt:lpstr>印品黑体</vt:lpstr>
      <vt:lpstr>Arial</vt:lpstr>
      <vt:lpstr>Calibri</vt:lpstr>
      <vt:lpstr>Times New Roman</vt:lpstr>
      <vt:lpstr>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蓝灰商务工作汇报PPT模板1</dc:title>
  <dc:creator>andy</dc:creator>
  <cp:lastModifiedBy>tf</cp:lastModifiedBy>
  <cp:revision>503</cp:revision>
  <dcterms:created xsi:type="dcterms:W3CDTF">2019-04-09T06:58:00Z</dcterms:created>
  <dcterms:modified xsi:type="dcterms:W3CDTF">2025-02-24T11:40:36Z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406B54BB9D954E639F0A9D253B75700E_12</vt:lpwstr>
  </property>
  <property fmtid="{D5CDD505-2E9C-101B-9397-08002B2CF9AE}" pid="3" name="KSOProductBuildVer">
    <vt:lpwstr>2052-12.1.0.19770</vt:lpwstr>
  </property>
</Properties>
</file>